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77" r:id="rId1"/>
  </p:sldMasterIdLst>
  <p:sldIdLst>
    <p:sldId id="318" r:id="rId2"/>
    <p:sldId id="352" r:id="rId3"/>
    <p:sldId id="357" r:id="rId4"/>
    <p:sldId id="368" r:id="rId5"/>
    <p:sldId id="359" r:id="rId6"/>
    <p:sldId id="362" r:id="rId7"/>
    <p:sldId id="363" r:id="rId8"/>
    <p:sldId id="366" r:id="rId9"/>
    <p:sldId id="365" r:id="rId10"/>
    <p:sldId id="3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93" autoAdjust="0"/>
    <p:restoredTop sz="94620" autoAdjust="0"/>
  </p:normalViewPr>
  <p:slideViewPr>
    <p:cSldViewPr snapToGrid="0">
      <p:cViewPr varScale="1">
        <p:scale>
          <a:sx n="59" d="100"/>
          <a:sy n="59" d="100"/>
        </p:scale>
        <p:origin x="84" y="15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0B0D11-C244-4D6C-8605-27893801071A}" type="datetimeFigureOut">
              <a:rPr lang="en-GB" smtClean="0"/>
              <a:t>27/02/2022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255346" y="2750337"/>
            <a:ext cx="1171888" cy="1356442"/>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2649551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27/02/2022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309"/>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157948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27/02/2022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615"/>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498959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27/02/2022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1A6B8DF7-8326-41C1-ACC6-8D57F26CF149}" type="slidenum">
              <a:rPr lang="en-GB" smtClean="0"/>
              <a:t>‹#›</a:t>
            </a:fld>
            <a:endParaRPr lang="en-GB"/>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696433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27/02/2022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421184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30B0D11-C244-4D6C-8605-27893801071A}" type="datetimeFigureOut">
              <a:rPr lang="en-GB" smtClean="0"/>
              <a:t>27/02/2022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208430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30B0D11-C244-4D6C-8605-27893801071A}" type="datetimeFigureOut">
              <a:rPr lang="en-GB" smtClean="0"/>
              <a:t>27/02/2022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712091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B0D11-C244-4D6C-8605-27893801071A}" type="datetimeFigureOut">
              <a:rPr lang="en-GB" smtClean="0"/>
              <a:t>27/02/2022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593250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30B0D11-C244-4D6C-8605-27893801071A}" type="datetimeFigureOut">
              <a:rPr lang="en-GB" smtClean="0"/>
              <a:t>27/02/2022</a:t>
            </a:fld>
            <a:endParaRPr lang="en-GB"/>
          </a:p>
        </p:txBody>
      </p:sp>
      <p:sp>
        <p:nvSpPr>
          <p:cNvPr id="5" name="Footer Placeholder 4"/>
          <p:cNvSpPr>
            <a:spLocks noGrp="1"/>
          </p:cNvSpPr>
          <p:nvPr>
            <p:ph type="ftr" sz="quarter" idx="11"/>
          </p:nvPr>
        </p:nvSpPr>
        <p:spPr>
          <a:xfrm>
            <a:off x="680321" y="5936188"/>
            <a:ext cx="6126805" cy="365125"/>
          </a:xfrm>
        </p:spPr>
        <p:txBody>
          <a:bodyPr/>
          <a:lstStyle/>
          <a:p>
            <a:endParaRPr lang="en-GB"/>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A6B8DF7-8326-41C1-ACC6-8D57F26CF149}" type="slidenum">
              <a:rPr lang="en-GB" smtClean="0"/>
              <a:t>‹#›</a:t>
            </a:fld>
            <a:endParaRPr lang="en-GB"/>
          </a:p>
        </p:txBody>
      </p:sp>
    </p:spTree>
    <p:extLst>
      <p:ext uri="{BB962C8B-B14F-4D97-AF65-F5344CB8AC3E}">
        <p14:creationId xmlns:p14="http://schemas.microsoft.com/office/powerpoint/2010/main" val="157861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B0D11-C244-4D6C-8605-27893801071A}" type="datetimeFigureOut">
              <a:rPr lang="en-GB" smtClean="0"/>
              <a:t>27/02/2022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30230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0B0D11-C244-4D6C-8605-27893801071A}" type="datetimeFigureOut">
              <a:rPr lang="en-GB" smtClean="0"/>
              <a:t>27/02/2022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729455" y="2869895"/>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74293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0B0D11-C244-4D6C-8605-27893801071A}" type="datetimeFigureOut">
              <a:rPr lang="en-GB" smtClean="0"/>
              <a:t>27/02/2022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634242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0B0D11-C244-4D6C-8605-27893801071A}" type="datetimeFigureOut">
              <a:rPr lang="en-GB" smtClean="0"/>
              <a:t>27/02/2022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1146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0B0D11-C244-4D6C-8605-27893801071A}" type="datetimeFigureOut">
              <a:rPr lang="en-GB" smtClean="0"/>
              <a:t>27/02/2022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807997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30B0D11-C244-4D6C-8605-27893801071A}" type="datetimeFigureOut">
              <a:rPr lang="en-GB" smtClean="0"/>
              <a:t>27/02/2022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2467510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27/02/2022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007963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27/02/2022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293376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accent1">
                <a:lumMod val="50000"/>
              </a:schemeClr>
            </a:gs>
            <a:gs pos="0">
              <a:schemeClr val="bg2">
                <a:shade val="100000"/>
                <a:hueMod val="100000"/>
                <a:satMod val="110000"/>
                <a:lumMod val="130000"/>
              </a:schemeClr>
            </a:gs>
            <a:gs pos="48000">
              <a:schemeClr val="bg2">
                <a:shade val="78000"/>
                <a:hueMod val="118000"/>
                <a:satMod val="120000"/>
                <a:lumMod val="69000"/>
              </a:schemeClr>
            </a:gs>
          </a:gsLst>
          <a:lin ang="8100000" scaled="1"/>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30B0D11-C244-4D6C-8605-27893801071A}" type="datetimeFigureOut">
              <a:rPr lang="en-GB" smtClean="0"/>
              <a:t>27/02/2022</a:t>
            </a:fld>
            <a:endParaRPr lang="en-GB"/>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A6B8DF7-8326-41C1-ACC6-8D57F26CF149}" type="slidenum">
              <a:rPr lang="en-GB" smtClean="0"/>
              <a:t>‹#›</a:t>
            </a:fld>
            <a:endParaRPr lang="en-GB"/>
          </a:p>
        </p:txBody>
      </p:sp>
    </p:spTree>
    <p:extLst>
      <p:ext uri="{BB962C8B-B14F-4D97-AF65-F5344CB8AC3E}">
        <p14:creationId xmlns:p14="http://schemas.microsoft.com/office/powerpoint/2010/main" val="3386756139"/>
      </p:ext>
    </p:extLst>
  </p:cSld>
  <p:clrMap bg1="dk1" tx1="lt1" bg2="dk2" tx2="lt2" accent1="accent1" accent2="accent2" accent3="accent3" accent4="accent4" accent5="accent5" accent6="accent6" hlink="hlink" folHlink="folHlink"/>
  <p:sldLayoutIdLst>
    <p:sldLayoutId id="2147485078" r:id="rId1"/>
    <p:sldLayoutId id="2147485079" r:id="rId2"/>
    <p:sldLayoutId id="2147485080" r:id="rId3"/>
    <p:sldLayoutId id="2147485081" r:id="rId4"/>
    <p:sldLayoutId id="2147485082" r:id="rId5"/>
    <p:sldLayoutId id="2147485083" r:id="rId6"/>
    <p:sldLayoutId id="2147485084" r:id="rId7"/>
    <p:sldLayoutId id="2147485085" r:id="rId8"/>
    <p:sldLayoutId id="2147485086" r:id="rId9"/>
    <p:sldLayoutId id="2147485087" r:id="rId10"/>
    <p:sldLayoutId id="2147485088" r:id="rId11"/>
    <p:sldLayoutId id="2147485089" r:id="rId12"/>
    <p:sldLayoutId id="2147485090" r:id="rId13"/>
    <p:sldLayoutId id="2147485091" r:id="rId14"/>
    <p:sldLayoutId id="2147485092" r:id="rId15"/>
    <p:sldLayoutId id="2147485093" r:id="rId16"/>
    <p:sldLayoutId id="2147485094"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32C7C-3A1D-444F-8851-E27F9477E235}"/>
              </a:ext>
            </a:extLst>
          </p:cNvPr>
          <p:cNvSpPr>
            <a:spLocks noGrp="1"/>
          </p:cNvSpPr>
          <p:nvPr>
            <p:ph type="ctrTitle"/>
          </p:nvPr>
        </p:nvSpPr>
        <p:spPr>
          <a:xfrm>
            <a:off x="124502" y="2575089"/>
            <a:ext cx="8693827" cy="1373070"/>
          </a:xfrm>
        </p:spPr>
        <p:txBody>
          <a:bodyPr/>
          <a:lstStyle/>
          <a:p>
            <a:pPr algn="ctr"/>
            <a:r>
              <a:rPr lang="en-GB" sz="7200" dirty="0">
                <a:solidFill>
                  <a:schemeClr val="tx1"/>
                </a:solidFill>
              </a:rPr>
              <a:t>The Gospel of Mark</a:t>
            </a:r>
          </a:p>
        </p:txBody>
      </p:sp>
      <p:sp>
        <p:nvSpPr>
          <p:cNvPr id="3" name="Subtitle 2">
            <a:extLst>
              <a:ext uri="{FF2B5EF4-FFF2-40B4-BE49-F238E27FC236}">
                <a16:creationId xmlns:a16="http://schemas.microsoft.com/office/drawing/2014/main" id="{72966144-8475-4187-988D-781671AFCC14}"/>
              </a:ext>
            </a:extLst>
          </p:cNvPr>
          <p:cNvSpPr>
            <a:spLocks noGrp="1"/>
          </p:cNvSpPr>
          <p:nvPr>
            <p:ph type="subTitle" idx="1"/>
          </p:nvPr>
        </p:nvSpPr>
        <p:spPr>
          <a:xfrm>
            <a:off x="0" y="4597857"/>
            <a:ext cx="12192000" cy="1069848"/>
          </a:xfrm>
        </p:spPr>
        <p:txBody>
          <a:bodyPr>
            <a:noAutofit/>
          </a:bodyPr>
          <a:lstStyle/>
          <a:p>
            <a:pPr algn="ctr"/>
            <a:r>
              <a:rPr lang="en-GB" sz="4500" dirty="0"/>
              <a:t>‘Truly I tell you, some who are standing here will not taste death before they see that the Kingdom of God has come with power.’</a:t>
            </a:r>
          </a:p>
        </p:txBody>
      </p:sp>
      <p:sp>
        <p:nvSpPr>
          <p:cNvPr id="5" name="TextBox 4">
            <a:extLst>
              <a:ext uri="{FF2B5EF4-FFF2-40B4-BE49-F238E27FC236}">
                <a16:creationId xmlns:a16="http://schemas.microsoft.com/office/drawing/2014/main" id="{D2ACED0B-1EDA-41D4-901E-BA1AE16092FF}"/>
              </a:ext>
            </a:extLst>
          </p:cNvPr>
          <p:cNvSpPr txBox="1"/>
          <p:nvPr/>
        </p:nvSpPr>
        <p:spPr>
          <a:xfrm>
            <a:off x="9097347" y="2767280"/>
            <a:ext cx="3094653" cy="1323439"/>
          </a:xfrm>
          <a:prstGeom prst="rect">
            <a:avLst/>
          </a:prstGeom>
          <a:noFill/>
        </p:spPr>
        <p:txBody>
          <a:bodyPr wrap="square" rtlCol="0">
            <a:spAutoFit/>
          </a:bodyPr>
          <a:lstStyle/>
          <a:p>
            <a:pPr algn="ctr"/>
            <a:r>
              <a:rPr lang="en-GB" sz="4000" dirty="0">
                <a:solidFill>
                  <a:schemeClr val="bg1"/>
                </a:solidFill>
              </a:rPr>
              <a:t>Mark</a:t>
            </a:r>
          </a:p>
          <a:p>
            <a:pPr algn="ctr"/>
            <a:r>
              <a:rPr lang="en-GB" sz="4000" dirty="0">
                <a:solidFill>
                  <a:schemeClr val="bg1"/>
                </a:solidFill>
              </a:rPr>
              <a:t>9:1-15 </a:t>
            </a:r>
          </a:p>
        </p:txBody>
      </p:sp>
    </p:spTree>
    <p:extLst>
      <p:ext uri="{BB962C8B-B14F-4D97-AF65-F5344CB8AC3E}">
        <p14:creationId xmlns:p14="http://schemas.microsoft.com/office/powerpoint/2010/main" val="3029154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4400" b="1" dirty="0"/>
              <a:t>In his appearance</a:t>
            </a:r>
            <a:endParaRPr lang="en-GB" sz="4100" b="1" dirty="0"/>
          </a:p>
          <a:p>
            <a:r>
              <a:rPr lang="en-GB" sz="4100" b="1" dirty="0"/>
              <a:t>In the Old Testament</a:t>
            </a:r>
          </a:p>
          <a:p>
            <a:r>
              <a:rPr lang="en-GB" sz="4400" b="1" dirty="0"/>
              <a:t>In the presence and words of the Father</a:t>
            </a:r>
            <a:endParaRPr lang="en-GB" sz="4000" b="1" dirty="0"/>
          </a:p>
          <a:p>
            <a:r>
              <a:rPr lang="en-GB" sz="4400" b="1" dirty="0"/>
              <a:t>In his death and resurrection</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0" y="753228"/>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GB" sz="6250" b="1" dirty="0"/>
              <a:t>The glory of Jesus revealed</a:t>
            </a:r>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9:1-15</a:t>
            </a:r>
          </a:p>
        </p:txBody>
      </p:sp>
    </p:spTree>
    <p:extLst>
      <p:ext uri="{BB962C8B-B14F-4D97-AF65-F5344CB8AC3E}">
        <p14:creationId xmlns:p14="http://schemas.microsoft.com/office/powerpoint/2010/main" val="2997628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80607" y="2319143"/>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4200" b="1" dirty="0"/>
              <a:t>1</a:t>
            </a:r>
            <a:r>
              <a:rPr lang="en-GB" sz="4200" b="1" baseline="30000" dirty="0"/>
              <a:t>st</a:t>
            </a:r>
            <a:r>
              <a:rPr lang="en-GB" sz="4200" b="1" dirty="0"/>
              <a:t> Half – ‘Who is Jesus?’ (1:1–8:30)</a:t>
            </a:r>
          </a:p>
          <a:p>
            <a:pPr marL="457200" lvl="1" indent="0">
              <a:buNone/>
            </a:pPr>
            <a:endParaRPr lang="en-GB" sz="100" b="1" dirty="0"/>
          </a:p>
          <a:p>
            <a:r>
              <a:rPr lang="en-GB" sz="4200" b="1" dirty="0"/>
              <a:t>2</a:t>
            </a:r>
            <a:r>
              <a:rPr lang="en-GB" sz="4200" b="1" baseline="30000" dirty="0"/>
              <a:t>nd</a:t>
            </a:r>
            <a:r>
              <a:rPr lang="en-GB" sz="4200" b="1" dirty="0"/>
              <a:t> Half – ‘What Jesus came to do’ (8:31-16:8)</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266330" y="753228"/>
            <a:ext cx="10271464"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GB" sz="7000" b="1" dirty="0"/>
              <a:t>Mark’s Gospel</a:t>
            </a:r>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1-16 </a:t>
            </a:r>
          </a:p>
        </p:txBody>
      </p:sp>
      <p:sp>
        <p:nvSpPr>
          <p:cNvPr id="6" name="TextBox 5">
            <a:extLst>
              <a:ext uri="{FF2B5EF4-FFF2-40B4-BE49-F238E27FC236}">
                <a16:creationId xmlns:a16="http://schemas.microsoft.com/office/drawing/2014/main" id="{A9E983AD-A490-4784-BAD1-F2C185C2A1FD}"/>
              </a:ext>
            </a:extLst>
          </p:cNvPr>
          <p:cNvSpPr txBox="1"/>
          <p:nvPr/>
        </p:nvSpPr>
        <p:spPr>
          <a:xfrm>
            <a:off x="0" y="3989592"/>
            <a:ext cx="12234949" cy="2308324"/>
          </a:xfrm>
          <a:prstGeom prst="rect">
            <a:avLst/>
          </a:prstGeom>
          <a:noFill/>
        </p:spPr>
        <p:txBody>
          <a:bodyPr wrap="square">
            <a:spAutoFit/>
          </a:bodyPr>
          <a:lstStyle/>
          <a:p>
            <a:pPr marL="0" indent="0">
              <a:buNone/>
            </a:pPr>
            <a:r>
              <a:rPr lang="en-GB" sz="3600" b="1" dirty="0"/>
              <a:t>‘He then began to teach them that the Son of Man </a:t>
            </a:r>
            <a:r>
              <a:rPr lang="en-GB" sz="3600" b="1" dirty="0">
                <a:effectLst>
                  <a:glow rad="228600">
                    <a:schemeClr val="accent3">
                      <a:satMod val="175000"/>
                      <a:alpha val="40000"/>
                    </a:schemeClr>
                  </a:glow>
                </a:effectLst>
              </a:rPr>
              <a:t>must suffer</a:t>
            </a:r>
            <a:r>
              <a:rPr lang="en-GB" sz="3600" b="1" dirty="0"/>
              <a:t> many things   and be rejected by the elders, the chief priests  and the teachers of the law, and that he </a:t>
            </a:r>
            <a:r>
              <a:rPr lang="en-GB" sz="3600" b="1" dirty="0">
                <a:effectLst>
                  <a:glow rad="228600">
                    <a:schemeClr val="accent3">
                      <a:satMod val="175000"/>
                      <a:alpha val="40000"/>
                    </a:schemeClr>
                  </a:glow>
                </a:effectLst>
              </a:rPr>
              <a:t>must  be killed </a:t>
            </a:r>
            <a:r>
              <a:rPr lang="en-GB" sz="3600" b="1" dirty="0"/>
              <a:t>and after three days rise again.’ </a:t>
            </a:r>
            <a:r>
              <a:rPr lang="en-GB" sz="3400" b="1" dirty="0"/>
              <a:t>(8:31)</a:t>
            </a:r>
          </a:p>
        </p:txBody>
      </p:sp>
    </p:spTree>
    <p:extLst>
      <p:ext uri="{BB962C8B-B14F-4D97-AF65-F5344CB8AC3E}">
        <p14:creationId xmlns:p14="http://schemas.microsoft.com/office/powerpoint/2010/main" val="206206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80607" y="2248122"/>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4400" b="1" dirty="0"/>
              <a:t>The importance cannot be understated</a:t>
            </a:r>
          </a:p>
          <a:p>
            <a:endParaRPr lang="en-GB" sz="100" b="1" dirty="0"/>
          </a:p>
          <a:p>
            <a:r>
              <a:rPr lang="en-GB" sz="4400" b="1" dirty="0"/>
              <a:t>The impact cannot be underestimated</a:t>
            </a:r>
          </a:p>
          <a:p>
            <a:endParaRPr lang="en-GB" sz="4100" b="1" dirty="0"/>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266330" y="753228"/>
            <a:ext cx="10271464"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GB" sz="7000" b="1" dirty="0"/>
              <a:t>The way of the Cross</a:t>
            </a:r>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8:31-9:1</a:t>
            </a:r>
          </a:p>
        </p:txBody>
      </p:sp>
      <p:sp>
        <p:nvSpPr>
          <p:cNvPr id="5" name="TextBox 4">
            <a:extLst>
              <a:ext uri="{FF2B5EF4-FFF2-40B4-BE49-F238E27FC236}">
                <a16:creationId xmlns:a16="http://schemas.microsoft.com/office/drawing/2014/main" id="{9C0BC463-2946-4BFB-BA54-AB9A9DD7D770}"/>
              </a:ext>
            </a:extLst>
          </p:cNvPr>
          <p:cNvSpPr txBox="1"/>
          <p:nvPr/>
        </p:nvSpPr>
        <p:spPr>
          <a:xfrm>
            <a:off x="1" y="4032619"/>
            <a:ext cx="12191999" cy="2369880"/>
          </a:xfrm>
          <a:prstGeom prst="rect">
            <a:avLst/>
          </a:prstGeom>
          <a:noFill/>
        </p:spPr>
        <p:txBody>
          <a:bodyPr wrap="square">
            <a:spAutoFit/>
          </a:bodyPr>
          <a:lstStyle/>
          <a:p>
            <a:r>
              <a:rPr lang="en-GB" sz="3700" dirty="0"/>
              <a:t>‘Whoever wants to be my disciple must deny themselves and take up their cross and follow me. For whoever wants to save their life will lose it, but whoever loses their life for me and for the gospel will save it.’</a:t>
            </a:r>
          </a:p>
        </p:txBody>
      </p:sp>
    </p:spTree>
    <p:extLst>
      <p:ext uri="{BB962C8B-B14F-4D97-AF65-F5344CB8AC3E}">
        <p14:creationId xmlns:p14="http://schemas.microsoft.com/office/powerpoint/2010/main" val="3606914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32C7C-3A1D-444F-8851-E27F9477E235}"/>
              </a:ext>
            </a:extLst>
          </p:cNvPr>
          <p:cNvSpPr>
            <a:spLocks noGrp="1"/>
          </p:cNvSpPr>
          <p:nvPr>
            <p:ph type="ctrTitle"/>
          </p:nvPr>
        </p:nvSpPr>
        <p:spPr>
          <a:xfrm>
            <a:off x="124502" y="2575089"/>
            <a:ext cx="8693827" cy="1373070"/>
          </a:xfrm>
        </p:spPr>
        <p:txBody>
          <a:bodyPr/>
          <a:lstStyle/>
          <a:p>
            <a:pPr algn="ctr"/>
            <a:r>
              <a:rPr lang="en-GB" sz="7200" dirty="0">
                <a:solidFill>
                  <a:schemeClr val="tx1"/>
                </a:solidFill>
              </a:rPr>
              <a:t>The Gospel of Mark</a:t>
            </a:r>
          </a:p>
        </p:txBody>
      </p:sp>
      <p:sp>
        <p:nvSpPr>
          <p:cNvPr id="3" name="Subtitle 2">
            <a:extLst>
              <a:ext uri="{FF2B5EF4-FFF2-40B4-BE49-F238E27FC236}">
                <a16:creationId xmlns:a16="http://schemas.microsoft.com/office/drawing/2014/main" id="{72966144-8475-4187-988D-781671AFCC14}"/>
              </a:ext>
            </a:extLst>
          </p:cNvPr>
          <p:cNvSpPr>
            <a:spLocks noGrp="1"/>
          </p:cNvSpPr>
          <p:nvPr>
            <p:ph type="subTitle" idx="1"/>
          </p:nvPr>
        </p:nvSpPr>
        <p:spPr>
          <a:xfrm>
            <a:off x="0" y="4597857"/>
            <a:ext cx="12192000" cy="1069848"/>
          </a:xfrm>
        </p:spPr>
        <p:txBody>
          <a:bodyPr>
            <a:noAutofit/>
          </a:bodyPr>
          <a:lstStyle/>
          <a:p>
            <a:pPr algn="ctr"/>
            <a:r>
              <a:rPr lang="en-GB" sz="4500" dirty="0"/>
              <a:t>‘Truly I tell you, some who are standing here will not taste death before they see that the Kingdom of God has come with power.’</a:t>
            </a:r>
          </a:p>
        </p:txBody>
      </p:sp>
      <p:sp>
        <p:nvSpPr>
          <p:cNvPr id="5" name="TextBox 4">
            <a:extLst>
              <a:ext uri="{FF2B5EF4-FFF2-40B4-BE49-F238E27FC236}">
                <a16:creationId xmlns:a16="http://schemas.microsoft.com/office/drawing/2014/main" id="{D2ACED0B-1EDA-41D4-901E-BA1AE16092FF}"/>
              </a:ext>
            </a:extLst>
          </p:cNvPr>
          <p:cNvSpPr txBox="1"/>
          <p:nvPr/>
        </p:nvSpPr>
        <p:spPr>
          <a:xfrm>
            <a:off x="9097347" y="2767280"/>
            <a:ext cx="3094653" cy="1323439"/>
          </a:xfrm>
          <a:prstGeom prst="rect">
            <a:avLst/>
          </a:prstGeom>
          <a:noFill/>
        </p:spPr>
        <p:txBody>
          <a:bodyPr wrap="square" rtlCol="0">
            <a:spAutoFit/>
          </a:bodyPr>
          <a:lstStyle/>
          <a:p>
            <a:pPr algn="ctr"/>
            <a:r>
              <a:rPr lang="en-GB" sz="4000" dirty="0">
                <a:solidFill>
                  <a:schemeClr val="bg1"/>
                </a:solidFill>
              </a:rPr>
              <a:t>Mark</a:t>
            </a:r>
          </a:p>
          <a:p>
            <a:pPr algn="ctr"/>
            <a:r>
              <a:rPr lang="en-GB" sz="4000" dirty="0">
                <a:solidFill>
                  <a:schemeClr val="bg1"/>
                </a:solidFill>
              </a:rPr>
              <a:t>9:1-15 </a:t>
            </a:r>
          </a:p>
        </p:txBody>
      </p:sp>
    </p:spTree>
    <p:extLst>
      <p:ext uri="{BB962C8B-B14F-4D97-AF65-F5344CB8AC3E}">
        <p14:creationId xmlns:p14="http://schemas.microsoft.com/office/powerpoint/2010/main" val="4034619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4400" b="1" dirty="0"/>
              <a:t>In his appearance</a:t>
            </a:r>
          </a:p>
          <a:p>
            <a:pPr marL="457200" lvl="1" indent="0">
              <a:buNone/>
            </a:pPr>
            <a:r>
              <a:rPr lang="en-GB" sz="3700" dirty="0"/>
              <a:t>‘His clothes became dazzling white, whiter than anyone in the world could bleach them.’ (</a:t>
            </a:r>
            <a:r>
              <a:rPr lang="en-GB" sz="3700" dirty="0">
                <a:solidFill>
                  <a:srgbClr val="FFFF00"/>
                </a:solidFill>
              </a:rPr>
              <a:t>vs.3</a:t>
            </a:r>
            <a:r>
              <a:rPr lang="en-GB" sz="3700" dirty="0"/>
              <a:t>)</a:t>
            </a:r>
          </a:p>
          <a:p>
            <a:pPr marL="457200" lvl="1" indent="0">
              <a:buNone/>
            </a:pPr>
            <a:endParaRPr lang="en-GB" sz="800" b="1" dirty="0"/>
          </a:p>
          <a:p>
            <a:pPr marL="457200" lvl="1" indent="0">
              <a:buNone/>
            </a:pPr>
            <a:r>
              <a:rPr lang="en-GB" sz="3700" dirty="0"/>
              <a:t>‘His face shone like the sun’ (</a:t>
            </a:r>
            <a:r>
              <a:rPr lang="en-GB" sz="3700" dirty="0">
                <a:solidFill>
                  <a:srgbClr val="FFFF00"/>
                </a:solidFill>
              </a:rPr>
              <a:t>Matt 17:2</a:t>
            </a:r>
            <a:r>
              <a:rPr lang="en-GB" sz="3700" dirty="0"/>
              <a:t>)</a:t>
            </a:r>
          </a:p>
          <a:p>
            <a:pPr marL="457200" lvl="1" indent="0">
              <a:buNone/>
            </a:pPr>
            <a:endParaRPr lang="en-GB" sz="800" b="1" dirty="0"/>
          </a:p>
          <a:p>
            <a:pPr lvl="1"/>
            <a:r>
              <a:rPr lang="en-GB" sz="3700" b="1" dirty="0"/>
              <a:t>This is God!</a:t>
            </a:r>
          </a:p>
          <a:p>
            <a:pPr marL="457200" lvl="1" indent="0">
              <a:buNone/>
            </a:pPr>
            <a:r>
              <a:rPr lang="en-GB" sz="3700" dirty="0"/>
              <a:t>‘for the glory of God gives it light’ (</a:t>
            </a:r>
            <a:r>
              <a:rPr lang="en-GB" sz="3700" dirty="0">
                <a:solidFill>
                  <a:srgbClr val="FFFF00"/>
                </a:solidFill>
              </a:rPr>
              <a:t>Rev 21:23</a:t>
            </a:r>
            <a:r>
              <a:rPr lang="en-GB" sz="3700" dirty="0"/>
              <a:t>)</a:t>
            </a:r>
          </a:p>
          <a:p>
            <a:pPr marL="457200" lvl="1" indent="0">
              <a:buNone/>
            </a:pPr>
            <a:endParaRPr lang="en-GB" sz="800" dirty="0"/>
          </a:p>
          <a:p>
            <a:pPr marL="457200" lvl="1" indent="0">
              <a:buNone/>
            </a:pPr>
            <a:r>
              <a:rPr lang="en-GB" sz="3700" dirty="0"/>
              <a:t>‘who lives in unapproachable light’ (</a:t>
            </a:r>
            <a:r>
              <a:rPr lang="en-GB" sz="3700" dirty="0">
                <a:solidFill>
                  <a:srgbClr val="FFFF00"/>
                </a:solidFill>
              </a:rPr>
              <a:t>1 Tim 6:16</a:t>
            </a:r>
            <a:r>
              <a:rPr lang="en-GB" sz="3700" dirty="0"/>
              <a:t>)</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0" y="753228"/>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GB" sz="6250" b="1" dirty="0"/>
              <a:t>The glory of Jesus revealed</a:t>
            </a:r>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9:1-15</a:t>
            </a:r>
          </a:p>
        </p:txBody>
      </p:sp>
      <p:sp>
        <p:nvSpPr>
          <p:cNvPr id="5" name="Rectangle 4">
            <a:extLst>
              <a:ext uri="{FF2B5EF4-FFF2-40B4-BE49-F238E27FC236}">
                <a16:creationId xmlns:a16="http://schemas.microsoft.com/office/drawing/2014/main" id="{DC62DA8D-731A-4566-95A0-74B06D1FA344}"/>
              </a:ext>
            </a:extLst>
          </p:cNvPr>
          <p:cNvSpPr/>
          <p:nvPr/>
        </p:nvSpPr>
        <p:spPr>
          <a:xfrm>
            <a:off x="75398" y="2072080"/>
            <a:ext cx="12021954" cy="4653556"/>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3900" b="1" dirty="0">
                <a:solidFill>
                  <a:schemeClr val="bg1"/>
                </a:solidFill>
              </a:rPr>
              <a:t>‘…</a:t>
            </a:r>
            <a:r>
              <a:rPr lang="en-GB" sz="3900" b="1" dirty="0">
                <a:solidFill>
                  <a:schemeClr val="bg1"/>
                </a:solidFill>
                <a:effectLst>
                  <a:glow rad="228600">
                    <a:schemeClr val="accent3">
                      <a:satMod val="175000"/>
                      <a:alpha val="40000"/>
                    </a:schemeClr>
                  </a:glow>
                </a:effectLst>
              </a:rPr>
              <a:t>we were eyewitnesses of his majesty</a:t>
            </a:r>
            <a:r>
              <a:rPr lang="en-GB" sz="3900" b="1" dirty="0">
                <a:solidFill>
                  <a:schemeClr val="bg1"/>
                </a:solidFill>
              </a:rPr>
              <a:t>. He received honour and glory from God the Father when the voice came to him from the Majestic Glory saying “This is my Son, whom I love, with him I am well pleased.” We ourselves heard this voice that came from heaven </a:t>
            </a:r>
            <a:r>
              <a:rPr lang="en-GB" sz="3900" b="1" dirty="0">
                <a:solidFill>
                  <a:schemeClr val="bg1"/>
                </a:solidFill>
                <a:effectLst>
                  <a:glow rad="228600">
                    <a:schemeClr val="accent3">
                      <a:satMod val="175000"/>
                      <a:alpha val="40000"/>
                    </a:schemeClr>
                  </a:glow>
                </a:effectLst>
              </a:rPr>
              <a:t>when we were with him on the sacred mountain</a:t>
            </a:r>
            <a:r>
              <a:rPr lang="en-GB" sz="3900" b="1" dirty="0">
                <a:solidFill>
                  <a:schemeClr val="bg1"/>
                </a:solidFill>
              </a:rPr>
              <a:t>.’</a:t>
            </a:r>
          </a:p>
          <a:p>
            <a:pPr algn="ctr"/>
            <a:r>
              <a:rPr lang="en-GB" sz="3600" b="1" dirty="0">
                <a:solidFill>
                  <a:schemeClr val="bg1"/>
                </a:solidFill>
              </a:rPr>
              <a:t>2 Peter 1:16-18</a:t>
            </a:r>
          </a:p>
        </p:txBody>
      </p:sp>
      <p:sp>
        <p:nvSpPr>
          <p:cNvPr id="6" name="Rectangle 5">
            <a:extLst>
              <a:ext uri="{FF2B5EF4-FFF2-40B4-BE49-F238E27FC236}">
                <a16:creationId xmlns:a16="http://schemas.microsoft.com/office/drawing/2014/main" id="{3BA09710-87A0-4BFA-BADA-9C36919693CE}"/>
              </a:ext>
            </a:extLst>
          </p:cNvPr>
          <p:cNvSpPr/>
          <p:nvPr/>
        </p:nvSpPr>
        <p:spPr>
          <a:xfrm>
            <a:off x="161223" y="4644264"/>
            <a:ext cx="11869554" cy="1999633"/>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3900" b="1" dirty="0">
                <a:solidFill>
                  <a:schemeClr val="bg1"/>
                </a:solidFill>
              </a:rPr>
              <a:t>‘As soon as the people saw Jesus, </a:t>
            </a:r>
            <a:r>
              <a:rPr lang="en-GB" sz="3900" b="1" dirty="0">
                <a:solidFill>
                  <a:schemeClr val="bg1"/>
                </a:solidFill>
                <a:effectLst>
                  <a:glow rad="228600">
                    <a:schemeClr val="accent3">
                      <a:satMod val="175000"/>
                      <a:alpha val="40000"/>
                    </a:schemeClr>
                  </a:glow>
                </a:effectLst>
              </a:rPr>
              <a:t>they were overwhelmed with wonder</a:t>
            </a:r>
            <a:r>
              <a:rPr lang="en-GB" sz="3900" b="1" dirty="0">
                <a:solidFill>
                  <a:schemeClr val="bg1"/>
                </a:solidFill>
              </a:rPr>
              <a:t> and ran to greet him.’</a:t>
            </a:r>
          </a:p>
          <a:p>
            <a:pPr algn="ctr"/>
            <a:r>
              <a:rPr lang="en-GB" sz="3600" b="1" dirty="0">
                <a:solidFill>
                  <a:schemeClr val="bg1"/>
                </a:solidFill>
              </a:rPr>
              <a:t>(Vs.15)</a:t>
            </a:r>
          </a:p>
        </p:txBody>
      </p:sp>
      <p:sp>
        <p:nvSpPr>
          <p:cNvPr id="10" name="Rectangle 9">
            <a:extLst>
              <a:ext uri="{FF2B5EF4-FFF2-40B4-BE49-F238E27FC236}">
                <a16:creationId xmlns:a16="http://schemas.microsoft.com/office/drawing/2014/main" id="{E67B9E89-EFE1-412D-974B-205F32B8C0AF}"/>
              </a:ext>
            </a:extLst>
          </p:cNvPr>
          <p:cNvSpPr/>
          <p:nvPr/>
        </p:nvSpPr>
        <p:spPr>
          <a:xfrm>
            <a:off x="304772" y="2802577"/>
            <a:ext cx="11582456" cy="3855795"/>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3900" b="1" i="1" dirty="0">
                <a:solidFill>
                  <a:schemeClr val="bg1"/>
                </a:solidFill>
              </a:rPr>
              <a:t>“For Christ to be glorious was almost a less matter, than for him to restrain or hide his glory. It is forever to his glory that he concealed his glory; and that, though he was rich, for our sakes he became poor.”</a:t>
            </a:r>
          </a:p>
          <a:p>
            <a:pPr algn="ctr"/>
            <a:r>
              <a:rPr lang="en-GB" sz="3400" b="1" dirty="0">
                <a:solidFill>
                  <a:schemeClr val="bg1"/>
                </a:solidFill>
              </a:rPr>
              <a:t>Charles Spurgeon</a:t>
            </a:r>
          </a:p>
        </p:txBody>
      </p:sp>
    </p:spTree>
    <p:extLst>
      <p:ext uri="{BB962C8B-B14F-4D97-AF65-F5344CB8AC3E}">
        <p14:creationId xmlns:p14="http://schemas.microsoft.com/office/powerpoint/2010/main" val="16634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5"/>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6"/>
                                        </p:tgtEl>
                                        <p:attrNameLst>
                                          <p:attrName>style.visibility</p:attrName>
                                        </p:attrNameLst>
                                      </p:cBhvr>
                                      <p:to>
                                        <p:strVal val="hidden"/>
                                      </p:to>
                                    </p:set>
                                  </p:childTnLst>
                                </p:cTn>
                              </p:par>
                              <p:par>
                                <p:cTn id="41" presetID="1" presetClass="entr" presetSubtype="0" fill="hold" grpId="1"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1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4400" b="1" dirty="0"/>
              <a:t>In his appearance</a:t>
            </a:r>
            <a:endParaRPr lang="en-GB" sz="4100" b="1" dirty="0"/>
          </a:p>
          <a:p>
            <a:r>
              <a:rPr lang="en-GB" sz="4100" b="1" dirty="0"/>
              <a:t>In the Old Testament</a:t>
            </a:r>
          </a:p>
          <a:p>
            <a:pPr lvl="1"/>
            <a:r>
              <a:rPr lang="en-GB" sz="3700" b="1" dirty="0"/>
              <a:t>Moses – The Law</a:t>
            </a:r>
          </a:p>
          <a:p>
            <a:pPr lvl="1"/>
            <a:r>
              <a:rPr lang="en-GB" sz="3700" b="1" dirty="0"/>
              <a:t>Elijah – The Prophets</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0" y="753228"/>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GB" sz="6250" b="1" dirty="0"/>
              <a:t>The glory of Jesus revealed</a:t>
            </a:r>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9:1-15</a:t>
            </a:r>
          </a:p>
        </p:txBody>
      </p:sp>
      <p:sp>
        <p:nvSpPr>
          <p:cNvPr id="2" name="Right Brace 1">
            <a:extLst>
              <a:ext uri="{FF2B5EF4-FFF2-40B4-BE49-F238E27FC236}">
                <a16:creationId xmlns:a16="http://schemas.microsoft.com/office/drawing/2014/main" id="{FA7A34C2-F40D-4C32-B7DD-27DEA7748F68}"/>
              </a:ext>
            </a:extLst>
          </p:cNvPr>
          <p:cNvSpPr/>
          <p:nvPr/>
        </p:nvSpPr>
        <p:spPr>
          <a:xfrm>
            <a:off x="5797118" y="3648722"/>
            <a:ext cx="298882" cy="727969"/>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 name="TextBox 2">
            <a:extLst>
              <a:ext uri="{FF2B5EF4-FFF2-40B4-BE49-F238E27FC236}">
                <a16:creationId xmlns:a16="http://schemas.microsoft.com/office/drawing/2014/main" id="{99525A80-E7CC-412D-95B7-EAA7EF019E75}"/>
              </a:ext>
            </a:extLst>
          </p:cNvPr>
          <p:cNvSpPr txBox="1"/>
          <p:nvPr/>
        </p:nvSpPr>
        <p:spPr>
          <a:xfrm>
            <a:off x="6180024" y="3647628"/>
            <a:ext cx="4031488" cy="677108"/>
          </a:xfrm>
          <a:prstGeom prst="rect">
            <a:avLst/>
          </a:prstGeom>
          <a:noFill/>
        </p:spPr>
        <p:txBody>
          <a:bodyPr wrap="none" rtlCol="0">
            <a:spAutoFit/>
          </a:bodyPr>
          <a:lstStyle/>
          <a:p>
            <a:r>
              <a:rPr lang="en-GB" sz="3800" b="1" dirty="0"/>
              <a:t>Fulfilled in Jesus</a:t>
            </a:r>
          </a:p>
        </p:txBody>
      </p:sp>
      <p:sp>
        <p:nvSpPr>
          <p:cNvPr id="10" name="Rectangle 9">
            <a:extLst>
              <a:ext uri="{FF2B5EF4-FFF2-40B4-BE49-F238E27FC236}">
                <a16:creationId xmlns:a16="http://schemas.microsoft.com/office/drawing/2014/main" id="{163FC210-D538-49E9-80E0-A481B6A42FA5}"/>
              </a:ext>
            </a:extLst>
          </p:cNvPr>
          <p:cNvSpPr/>
          <p:nvPr/>
        </p:nvSpPr>
        <p:spPr>
          <a:xfrm>
            <a:off x="154400" y="4105139"/>
            <a:ext cx="11869554" cy="1999633"/>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3900" b="1" dirty="0">
                <a:solidFill>
                  <a:schemeClr val="bg1"/>
                </a:solidFill>
              </a:rPr>
              <a:t>‘Christ is the culmination of the law so that there may be righteousness for everyone who believes.’</a:t>
            </a:r>
          </a:p>
          <a:p>
            <a:pPr algn="ctr"/>
            <a:r>
              <a:rPr lang="en-GB" sz="3600" b="1" dirty="0">
                <a:solidFill>
                  <a:schemeClr val="bg1"/>
                </a:solidFill>
              </a:rPr>
              <a:t>Romans 10:4</a:t>
            </a:r>
          </a:p>
        </p:txBody>
      </p:sp>
      <p:sp>
        <p:nvSpPr>
          <p:cNvPr id="11" name="Rectangle 10">
            <a:extLst>
              <a:ext uri="{FF2B5EF4-FFF2-40B4-BE49-F238E27FC236}">
                <a16:creationId xmlns:a16="http://schemas.microsoft.com/office/drawing/2014/main" id="{7A17E7C7-F7AE-46E8-8DC6-A93A47BE60D1}"/>
              </a:ext>
            </a:extLst>
          </p:cNvPr>
          <p:cNvSpPr/>
          <p:nvPr/>
        </p:nvSpPr>
        <p:spPr>
          <a:xfrm>
            <a:off x="154400" y="4722591"/>
            <a:ext cx="11869554" cy="1999633"/>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3900" b="1" dirty="0">
                <a:solidFill>
                  <a:schemeClr val="bg1"/>
                </a:solidFill>
              </a:rPr>
              <a:t>‘Do not think that I have come to abolish the Law or the Prophets; I have not come to abolish them but to fulfil them.’                           </a:t>
            </a:r>
            <a:r>
              <a:rPr lang="en-GB" sz="3600" b="1" dirty="0">
                <a:solidFill>
                  <a:schemeClr val="bg1"/>
                </a:solidFill>
              </a:rPr>
              <a:t>Matthew 5:17</a:t>
            </a:r>
          </a:p>
        </p:txBody>
      </p:sp>
    </p:spTree>
    <p:extLst>
      <p:ext uri="{BB962C8B-B14F-4D97-AF65-F5344CB8AC3E}">
        <p14:creationId xmlns:p14="http://schemas.microsoft.com/office/powerpoint/2010/main" val="51583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0" grpId="0" animBg="1"/>
      <p:bldP spid="10" grpId="1"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4400" b="1" dirty="0"/>
              <a:t>In his appearance</a:t>
            </a:r>
            <a:endParaRPr lang="en-GB" sz="4100" b="1" dirty="0"/>
          </a:p>
          <a:p>
            <a:r>
              <a:rPr lang="en-GB" sz="4100" b="1" dirty="0"/>
              <a:t>In the Old Testament</a:t>
            </a:r>
          </a:p>
          <a:p>
            <a:r>
              <a:rPr lang="en-GB" sz="4400" b="1" dirty="0"/>
              <a:t>In the presence and words of the Father</a:t>
            </a:r>
          </a:p>
          <a:p>
            <a:pPr marL="0" indent="0">
              <a:buNone/>
            </a:pPr>
            <a:r>
              <a:rPr lang="en-GB" sz="3800" b="1"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0" y="753228"/>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GB" sz="6250" b="1" dirty="0"/>
              <a:t>The glory of Jesus revealed</a:t>
            </a:r>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9:1-15</a:t>
            </a:r>
          </a:p>
        </p:txBody>
      </p:sp>
      <p:sp>
        <p:nvSpPr>
          <p:cNvPr id="6" name="TextBox 5">
            <a:extLst>
              <a:ext uri="{FF2B5EF4-FFF2-40B4-BE49-F238E27FC236}">
                <a16:creationId xmlns:a16="http://schemas.microsoft.com/office/drawing/2014/main" id="{A20AD6D1-EB6E-4B61-886C-1E97E13BEC70}"/>
              </a:ext>
            </a:extLst>
          </p:cNvPr>
          <p:cNvSpPr txBox="1"/>
          <p:nvPr/>
        </p:nvSpPr>
        <p:spPr>
          <a:xfrm>
            <a:off x="272716" y="4349537"/>
            <a:ext cx="11720362" cy="1846659"/>
          </a:xfrm>
          <a:prstGeom prst="rect">
            <a:avLst/>
          </a:prstGeom>
          <a:noFill/>
        </p:spPr>
        <p:txBody>
          <a:bodyPr wrap="square">
            <a:spAutoFit/>
          </a:bodyPr>
          <a:lstStyle/>
          <a:p>
            <a:r>
              <a:rPr lang="en-GB" sz="3800" b="1" dirty="0"/>
              <a:t>‘Then a cloud appeared and covered them, and a voice came from the cloud: “This is my Son, whom I love. Listen to Him.”’ 	</a:t>
            </a:r>
            <a:r>
              <a:rPr lang="en-GB" sz="3600" b="1" dirty="0"/>
              <a:t>(vs.7)</a:t>
            </a:r>
            <a:endParaRPr lang="en-GB" sz="3600" dirty="0"/>
          </a:p>
        </p:txBody>
      </p:sp>
    </p:spTree>
    <p:extLst>
      <p:ext uri="{BB962C8B-B14F-4D97-AF65-F5344CB8AC3E}">
        <p14:creationId xmlns:p14="http://schemas.microsoft.com/office/powerpoint/2010/main" val="2792592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4400" b="1" dirty="0"/>
              <a:t>In his appearance</a:t>
            </a:r>
            <a:endParaRPr lang="en-GB" sz="4100" b="1" dirty="0"/>
          </a:p>
          <a:p>
            <a:r>
              <a:rPr lang="en-GB" sz="4100" b="1" dirty="0"/>
              <a:t>In the Old Testament</a:t>
            </a:r>
          </a:p>
          <a:p>
            <a:r>
              <a:rPr lang="en-GB" sz="4400" b="1" dirty="0"/>
              <a:t>In the presence and words of the Father</a:t>
            </a:r>
          </a:p>
          <a:p>
            <a:pPr marL="0" indent="0">
              <a:buNone/>
            </a:pPr>
            <a:r>
              <a:rPr lang="en-GB" sz="3800" b="1"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0" y="753228"/>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GB" sz="6250" b="1" dirty="0"/>
              <a:t>The glory of Jesus revealed</a:t>
            </a:r>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9:1-15</a:t>
            </a:r>
          </a:p>
        </p:txBody>
      </p:sp>
      <p:sp>
        <p:nvSpPr>
          <p:cNvPr id="11" name="TextBox 10">
            <a:extLst>
              <a:ext uri="{FF2B5EF4-FFF2-40B4-BE49-F238E27FC236}">
                <a16:creationId xmlns:a16="http://schemas.microsoft.com/office/drawing/2014/main" id="{9932116B-79BC-4102-A6B0-D2F68BE58553}"/>
              </a:ext>
            </a:extLst>
          </p:cNvPr>
          <p:cNvSpPr txBox="1"/>
          <p:nvPr/>
        </p:nvSpPr>
        <p:spPr>
          <a:xfrm>
            <a:off x="272716" y="4349537"/>
            <a:ext cx="11720362" cy="1846659"/>
          </a:xfrm>
          <a:prstGeom prst="rect">
            <a:avLst/>
          </a:prstGeom>
          <a:noFill/>
        </p:spPr>
        <p:txBody>
          <a:bodyPr wrap="square">
            <a:spAutoFit/>
          </a:bodyPr>
          <a:lstStyle/>
          <a:p>
            <a:r>
              <a:rPr lang="en-GB" sz="3800" b="1" dirty="0"/>
              <a:t>‘Then a cloud appeared and covered them, and a voice came from the cloud: “</a:t>
            </a:r>
            <a:r>
              <a:rPr lang="en-GB" sz="3800" b="1" dirty="0">
                <a:effectLst>
                  <a:glow rad="228600">
                    <a:schemeClr val="accent3">
                      <a:satMod val="175000"/>
                      <a:alpha val="40000"/>
                    </a:schemeClr>
                  </a:glow>
                </a:effectLst>
              </a:rPr>
              <a:t>This is my Son</a:t>
            </a:r>
            <a:r>
              <a:rPr lang="en-GB" sz="3800" b="1" dirty="0"/>
              <a:t>, whom I love. Listen to Him.”’ 	</a:t>
            </a:r>
            <a:r>
              <a:rPr lang="en-GB" sz="3600" b="1" dirty="0"/>
              <a:t>(vs.7)</a:t>
            </a:r>
            <a:endParaRPr lang="en-GB" sz="3600" dirty="0"/>
          </a:p>
        </p:txBody>
      </p:sp>
      <p:sp>
        <p:nvSpPr>
          <p:cNvPr id="10" name="Rectangle 9">
            <a:extLst>
              <a:ext uri="{FF2B5EF4-FFF2-40B4-BE49-F238E27FC236}">
                <a16:creationId xmlns:a16="http://schemas.microsoft.com/office/drawing/2014/main" id="{9F8CF23B-ADEC-4AF7-9912-1CF3A2BA1E91}"/>
              </a:ext>
            </a:extLst>
          </p:cNvPr>
          <p:cNvSpPr/>
          <p:nvPr/>
        </p:nvSpPr>
        <p:spPr>
          <a:xfrm>
            <a:off x="85023" y="2072080"/>
            <a:ext cx="12021954" cy="4653556"/>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3900" b="1" dirty="0">
                <a:solidFill>
                  <a:schemeClr val="bg1"/>
                </a:solidFill>
              </a:rPr>
              <a:t>‘…</a:t>
            </a:r>
            <a:r>
              <a:rPr lang="en-GB" sz="3900" b="1" dirty="0">
                <a:solidFill>
                  <a:schemeClr val="bg1"/>
                </a:solidFill>
                <a:effectLst/>
              </a:rPr>
              <a:t>we were eyewitnesses of his majesty. He received honour and glory from God the Father when the voice came to him from the Majestic Glory saying “This is my Son, whom I love, </a:t>
            </a:r>
            <a:r>
              <a:rPr lang="en-GB" sz="3900" b="1" dirty="0">
                <a:solidFill>
                  <a:schemeClr val="bg1"/>
                </a:solidFill>
                <a:effectLst>
                  <a:glow rad="228600">
                    <a:schemeClr val="accent3">
                      <a:satMod val="175000"/>
                      <a:alpha val="40000"/>
                    </a:schemeClr>
                  </a:glow>
                </a:effectLst>
              </a:rPr>
              <a:t>with him I am well pleased</a:t>
            </a:r>
            <a:r>
              <a:rPr lang="en-GB" sz="3900" b="1" dirty="0">
                <a:solidFill>
                  <a:schemeClr val="bg1"/>
                </a:solidFill>
                <a:effectLst/>
              </a:rPr>
              <a:t>.” We ourselves heard this voice that came from heaven when we were with him on the sacred mountain.’’</a:t>
            </a:r>
          </a:p>
          <a:p>
            <a:pPr algn="ctr"/>
            <a:r>
              <a:rPr lang="en-GB" sz="3600" b="1" dirty="0">
                <a:solidFill>
                  <a:schemeClr val="bg1"/>
                </a:solidFill>
              </a:rPr>
              <a:t>2 Peter 1:16-18</a:t>
            </a:r>
          </a:p>
        </p:txBody>
      </p:sp>
    </p:spTree>
    <p:extLst>
      <p:ext uri="{BB962C8B-B14F-4D97-AF65-F5344CB8AC3E}">
        <p14:creationId xmlns:p14="http://schemas.microsoft.com/office/powerpoint/2010/main" val="95626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360049"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4400" b="1" dirty="0"/>
              <a:t>In his appearance</a:t>
            </a:r>
            <a:endParaRPr lang="en-GB" sz="4100" b="1" dirty="0"/>
          </a:p>
          <a:p>
            <a:r>
              <a:rPr lang="en-GB" sz="4100" b="1" dirty="0"/>
              <a:t>In the Old Testament</a:t>
            </a:r>
          </a:p>
          <a:p>
            <a:r>
              <a:rPr lang="en-GB" sz="4400" b="1" dirty="0"/>
              <a:t>In the presence and words of the Father</a:t>
            </a:r>
            <a:endParaRPr lang="en-GB" sz="4000" b="1" dirty="0"/>
          </a:p>
          <a:p>
            <a:r>
              <a:rPr lang="en-GB" sz="4400" b="1" dirty="0"/>
              <a:t>In his death and resurrection</a:t>
            </a:r>
          </a:p>
          <a:p>
            <a:pPr marL="457200" lvl="1" indent="0">
              <a:buNone/>
            </a:pPr>
            <a:r>
              <a:rPr lang="en-GB" sz="4000" b="1" dirty="0"/>
              <a:t>‘Listen to him!’ (vs.7)</a:t>
            </a:r>
          </a:p>
          <a:p>
            <a:pPr lvl="1">
              <a:buFontTx/>
              <a:buChar char="-"/>
            </a:pPr>
            <a:r>
              <a:rPr lang="en-GB" sz="3600" dirty="0"/>
              <a:t>‘must suffer… must be killed… rise again’ (8:31)</a:t>
            </a:r>
          </a:p>
          <a:p>
            <a:pPr lvl="1">
              <a:buFontTx/>
              <a:buChar char="-"/>
            </a:pPr>
            <a:r>
              <a:rPr lang="en-GB" sz="3600" dirty="0"/>
              <a:t>‘until the Son of Man had risen from the dead’ (vs.9)</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0" y="753228"/>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GB" sz="6250" b="1" dirty="0"/>
              <a:t>The glory of Jesus revealed</a:t>
            </a:r>
          </a:p>
        </p:txBody>
      </p:sp>
      <p:sp>
        <p:nvSpPr>
          <p:cNvPr id="9" name="TextBox 8">
            <a:extLst>
              <a:ext uri="{FF2B5EF4-FFF2-40B4-BE49-F238E27FC236}">
                <a16:creationId xmlns:a16="http://schemas.microsoft.com/office/drawing/2014/main" id="{2099CABF-718E-4718-B3D2-672E00F53B07}"/>
              </a:ext>
            </a:extLst>
          </p:cNvPr>
          <p:cNvSpPr txBox="1"/>
          <p:nvPr/>
        </p:nvSpPr>
        <p:spPr>
          <a:xfrm>
            <a:off x="10376927" y="742022"/>
            <a:ext cx="1962445"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9:1-15</a:t>
            </a:r>
          </a:p>
        </p:txBody>
      </p:sp>
      <p:sp>
        <p:nvSpPr>
          <p:cNvPr id="5" name="Rectangle 4">
            <a:extLst>
              <a:ext uri="{FF2B5EF4-FFF2-40B4-BE49-F238E27FC236}">
                <a16:creationId xmlns:a16="http://schemas.microsoft.com/office/drawing/2014/main" id="{46A049A9-1254-43C5-B8DA-CFD8BDF1F592}"/>
              </a:ext>
            </a:extLst>
          </p:cNvPr>
          <p:cNvSpPr/>
          <p:nvPr/>
        </p:nvSpPr>
        <p:spPr>
          <a:xfrm>
            <a:off x="0" y="2117784"/>
            <a:ext cx="12192000" cy="2739617"/>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3900" b="1" dirty="0">
                <a:solidFill>
                  <a:schemeClr val="bg1"/>
                </a:solidFill>
              </a:rPr>
              <a:t>‘In the past God spoke to our ancestors through the prophets at many times and in various ways, but in these last days he has spoken to us by his Son’ </a:t>
            </a:r>
            <a:r>
              <a:rPr lang="en-GB" sz="3600" b="1" dirty="0">
                <a:solidFill>
                  <a:schemeClr val="bg1"/>
                </a:solidFill>
              </a:rPr>
              <a:t>Hebrews 1:1-2</a:t>
            </a:r>
          </a:p>
        </p:txBody>
      </p:sp>
    </p:spTree>
    <p:extLst>
      <p:ext uri="{BB962C8B-B14F-4D97-AF65-F5344CB8AC3E}">
        <p14:creationId xmlns:p14="http://schemas.microsoft.com/office/powerpoint/2010/main" val="28159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TM03457503[[fn=Quotable]]</Template>
  <TotalTime>25393</TotalTime>
  <Words>825</Words>
  <Application>Microsoft Office PowerPoint</Application>
  <PresentationFormat>Widescreen</PresentationFormat>
  <Paragraphs>87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Trebuchet MS</vt:lpstr>
      <vt:lpstr>Berlin</vt:lpstr>
      <vt:lpstr>The Gospel of Mark</vt:lpstr>
      <vt:lpstr>PowerPoint Presentation</vt:lpstr>
      <vt:lpstr>PowerPoint Presentation</vt:lpstr>
      <vt:lpstr>The Gospel of Mark</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Multiple Monitors</dc:creator>
  <cp:lastModifiedBy>Josh Tanton</cp:lastModifiedBy>
  <cp:revision>302</cp:revision>
  <dcterms:created xsi:type="dcterms:W3CDTF">2021-04-12T16:44:01Z</dcterms:created>
  <dcterms:modified xsi:type="dcterms:W3CDTF">2022-02-27T11:47:58Z</dcterms:modified>
</cp:coreProperties>
</file>